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6"/>
  </p:notesMasterIdLst>
  <p:sldIdLst>
    <p:sldId id="260" r:id="rId2"/>
    <p:sldId id="259" r:id="rId3"/>
    <p:sldId id="261" r:id="rId4"/>
    <p:sldId id="262" r:id="rId5"/>
  </p:sldIdLst>
  <p:sldSz cx="10160000" cy="7620000"/>
  <p:notesSz cx="7620000" cy="10160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0" y="84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89950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2969643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503502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771238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  <p:extLst>
      <p:ext uri="{BB962C8B-B14F-4D97-AF65-F5344CB8AC3E}">
        <p14:creationId xmlns:p14="http://schemas.microsoft.com/office/powerpoint/2010/main" val="120982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1pPr>
            <a:lvl2pPr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2pPr>
            <a:lvl3pPr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3pPr>
            <a:lvl4pPr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4pPr>
            <a:lvl5pPr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5pPr>
            <a:lvl6pPr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6pPr>
            <a:lvl7pPr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7pPr>
            <a:lvl8pPr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8pPr>
            <a:lvl9pPr algn="ctr">
              <a:spcBef>
                <a:spcPts val="0"/>
              </a:spcBef>
              <a:buClr>
                <a:srgbClr val="333333"/>
              </a:buClr>
              <a:buSzPct val="100000"/>
              <a:defRPr sz="4800">
                <a:solidFill>
                  <a:srgbClr val="333333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1pPr>
            <a:lvl2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2pPr>
            <a:lvl3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3pPr>
            <a:lvl4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4pPr>
            <a:lvl5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5pPr>
            <a:lvl6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6pPr>
            <a:lvl7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7pPr>
            <a:lvl8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8pPr>
            <a:lvl9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1pPr>
            <a:lvl2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2pPr>
            <a:lvl3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3pPr>
            <a:lvl4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4pPr>
            <a:lvl5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5pPr>
            <a:lvl6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6pPr>
            <a:lvl7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7pPr>
            <a:lvl8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8pPr>
            <a:lvl9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1pPr>
            <a:lvl2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2pPr>
            <a:lvl3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3pPr>
            <a:lvl4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4pPr>
            <a:lvl5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5pPr>
            <a:lvl6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6pPr>
            <a:lvl7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7pPr>
            <a:lvl8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8pPr>
            <a:lvl9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1pPr>
            <a:lvl2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2pPr>
            <a:lvl3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3pPr>
            <a:lvl4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4pPr>
            <a:lvl5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5pPr>
            <a:lvl6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6pPr>
            <a:lvl7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7pPr>
            <a:lvl8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8pPr>
            <a:lvl9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1pPr>
            <a:lvl2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2pPr>
            <a:lvl3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3pPr>
            <a:lvl4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4pPr>
            <a:lvl5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5pPr>
            <a:lvl6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6pPr>
            <a:lvl7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7pPr>
            <a:lvl8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8pPr>
            <a:lvl9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1pPr>
            <a:lvl2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2pPr>
            <a:lvl3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3pPr>
            <a:lvl4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4pPr>
            <a:lvl5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5pPr>
            <a:lvl6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6pPr>
            <a:lvl7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7pPr>
            <a:lvl8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8pPr>
            <a:lvl9pPr>
              <a:spcBef>
                <a:spcPts val="0"/>
              </a:spcBef>
              <a:buClr>
                <a:srgbClr val="333333"/>
              </a:buClr>
              <a:buSzPct val="98765"/>
              <a:defRPr sz="2666">
                <a:solidFill>
                  <a:srgbClr val="33333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1pPr>
            <a:lvl2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2pPr>
            <a:lvl3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3pPr>
            <a:lvl4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4pPr>
            <a:lvl5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5pPr>
            <a:lvl6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6pPr>
            <a:lvl7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7pPr>
            <a:lvl8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8pPr>
            <a:lvl9pPr algn="ctr">
              <a:spcBef>
                <a:spcPts val="0"/>
              </a:spcBef>
              <a:buClr>
                <a:srgbClr val="999999"/>
              </a:buClr>
              <a:buSzPct val="100000"/>
              <a:defRPr sz="3200"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obelprize.org/educational/physics/microscopes/1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ualberta.ca/~mingchen/images.htm" TargetMode="External"/><Relationship Id="rId4" Type="http://schemas.openxmlformats.org/officeDocument/2006/relationships/hyperlink" Target="http://www.xtalent.com.au/gallery/index.php?cat=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203200" y="335550"/>
            <a:ext cx="4648200" cy="606524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Transmission Electron </a:t>
            </a:r>
            <a:r>
              <a:rPr lang="en-US" sz="2800" b="1" spc="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Microscope (TEM)  </a:t>
            </a:r>
            <a:r>
              <a:rPr lang="en-US" sz="2800" b="1" spc="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-uses </a:t>
            </a:r>
            <a:r>
              <a:rPr lang="en-US" sz="28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electrons, but instead of scanning the surface (as with </a:t>
            </a:r>
            <a:r>
              <a:rPr lang="en-US" sz="2800" b="1" spc="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SEM) </a:t>
            </a:r>
            <a:r>
              <a:rPr lang="en-US" sz="28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electrons are passed through very thin specimens</a:t>
            </a:r>
            <a:r>
              <a:rPr lang="en-US" sz="2800" b="1" spc="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.</a:t>
            </a:r>
            <a:endParaRPr sz="2800" b="1" spc="3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TEM = "thin"</a:t>
            </a:r>
          </a:p>
        </p:txBody>
      </p:sp>
      <p:pic>
        <p:nvPicPr>
          <p:cNvPr id="48" name="Shape 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0000" y="152400"/>
            <a:ext cx="4953000" cy="731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183796" y="76200"/>
            <a:ext cx="9976204" cy="3657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Scanning Electron Microscope </a:t>
            </a:r>
            <a:r>
              <a:rPr lang="en-US" sz="2300" b="1" spc="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(SEM) - </a:t>
            </a:r>
            <a:r>
              <a:rPr lang="en-US" sz="23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allows scientists to view a universe too small to be seen with a light microscope. </a:t>
            </a:r>
            <a:r>
              <a:rPr lang="en-US" sz="2300" b="1" spc="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SEM does </a:t>
            </a:r>
            <a:r>
              <a:rPr lang="en-US" sz="23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not use light waves; </a:t>
            </a:r>
            <a:r>
              <a:rPr lang="en-US" sz="2300" b="1" spc="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it uses </a:t>
            </a:r>
            <a:r>
              <a:rPr lang="en-US" sz="23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electrons (negatively charged electrical particles) to magnify objects up to two million </a:t>
            </a:r>
            <a:r>
              <a:rPr lang="en-US" sz="2300" b="1" spc="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times. SEM </a:t>
            </a:r>
            <a:r>
              <a:rPr lang="en-US" sz="23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creates a 3D view of specimen, but cannot view living specimens (process kills them)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27000" y="3429000"/>
            <a:ext cx="9829800" cy="3733800"/>
            <a:chOff x="127000" y="3429000"/>
            <a:chExt cx="9829800" cy="3733800"/>
          </a:xfrm>
        </p:grpSpPr>
        <p:pic>
          <p:nvPicPr>
            <p:cNvPr id="42" name="Shape 4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080000" y="3429000"/>
              <a:ext cx="4876800" cy="3733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7000" y="3581400"/>
              <a:ext cx="4820004" cy="3548901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000" y="0"/>
            <a:ext cx="9085725" cy="7315199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/>
          <p:nvPr/>
        </p:nvSpPr>
        <p:spPr>
          <a:xfrm>
            <a:off x="355600" y="76200"/>
            <a:ext cx="9601200" cy="12135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spc="3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TEM of a cell, notice you see the inside of the cell and not the </a:t>
            </a:r>
            <a:r>
              <a:rPr lang="en-US" sz="2400" b="1" spc="3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surface</a:t>
            </a:r>
            <a:endParaRPr lang="en-US" sz="2400" b="1" spc="3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04800" y="304801"/>
            <a:ext cx="9626599" cy="6858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spc="3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Microscope Resources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203200" y="1219200"/>
            <a:ext cx="9753600" cy="555994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Virtual Microscopes (Phase Contrast, Fluorescence, TEM, </a:t>
            </a:r>
            <a:r>
              <a:rPr lang="en-US" sz="2000" b="1" spc="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SEM</a:t>
            </a:r>
            <a:r>
              <a:rPr lang="en-US" sz="2000" b="1" spc="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) at </a:t>
            </a:r>
            <a:r>
              <a:rPr lang="en-US" sz="2000" b="1" spc="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-</a:t>
            </a:r>
            <a:endParaRPr lang="en-US" sz="2000" b="1" spc="3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endParaRPr sz="2000" b="1" spc="3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spc="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3"/>
              </a:rPr>
              <a:t>http://</a:t>
            </a:r>
            <a:r>
              <a:rPr lang="en-US" sz="2000" b="1" u="sng" spc="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3"/>
              </a:rPr>
              <a:t>nobelprize.org/educational/physics/microscopes/1.html</a:t>
            </a:r>
            <a:endParaRPr sz="2000" b="1" u="sng" spc="3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  <a:sym typeface="Arial"/>
              <a:hlinkClick r:id="rId3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endParaRPr sz="2000" b="1" u="sng" spc="3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  <a:sym typeface="Arial"/>
              <a:hlinkClick r:id="rId3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spc="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4"/>
              </a:rPr>
              <a:t>Nanoworld</a:t>
            </a:r>
            <a:r>
              <a:rPr lang="en-US" sz="2000" b="1" u="sng" spc="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4"/>
              </a:rPr>
              <a:t> Image Gallery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endParaRPr sz="2000" b="1" u="sng" spc="3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  <a:sym typeface="Arial"/>
              <a:hlinkClick r:id="rId4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u="sng" spc="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5"/>
              </a:rPr>
              <a:t>Microworld</a:t>
            </a:r>
            <a:r>
              <a:rPr lang="en-US" sz="2000" b="1" u="sng" spc="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Arial"/>
                <a:hlinkClick r:id="rId5"/>
              </a:rPr>
              <a:t> Images</a:t>
            </a:r>
            <a:r>
              <a:rPr lang="en-US" sz="2000" b="1" spc="3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 </a:t>
            </a:r>
            <a:endParaRPr lang="en-US" sz="2000" b="1" spc="300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spc="300" dirty="0" smtClean="0">
              <a:latin typeface="Times New Roman" pitchFamily="18" charset="0"/>
              <a:cs typeface="Times New Roman" pitchFamily="18" charset="0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spc="3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endParaRPr sz="2000" b="1" spc="3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gradientwhite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62</Words>
  <Application>Microsoft Office PowerPoint</Application>
  <PresentationFormat>Custom</PresentationFormat>
  <Paragraphs>13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Custom Theme</vt:lpstr>
      <vt:lpstr>Transmission Electron Microscope (TEM)  -uses electrons, but instead of scanning the surface (as with SEM) electrons are passed through very thin specimens. TEM = "thin"</vt:lpstr>
      <vt:lpstr>Scanning Electron Microscope  (SEM) - allows scientists to view a universe too small to be seen with a light microscope. SEM does not use light waves; it uses electrons (negatively charged electrical particles) to magnify objects up to two million times. SEM creates a 3D view of specimen, but cannot view living specimens (process kills them)</vt:lpstr>
      <vt:lpstr>PowerPoint Presentation</vt:lpstr>
      <vt:lpstr>Microscope 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Microscope</dc:title>
  <dc:creator>user</dc:creator>
  <cp:lastModifiedBy>zoologyhod</cp:lastModifiedBy>
  <cp:revision>16</cp:revision>
  <dcterms:modified xsi:type="dcterms:W3CDTF">2017-07-29T05:11:21Z</dcterms:modified>
</cp:coreProperties>
</file>